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69" r:id="rId6"/>
    <p:sldId id="273" r:id="rId7"/>
    <p:sldId id="260" r:id="rId8"/>
    <p:sldId id="261" r:id="rId9"/>
    <p:sldId id="275" r:id="rId10"/>
    <p:sldId id="271" r:id="rId11"/>
    <p:sldId id="272" r:id="rId12"/>
    <p:sldId id="263" r:id="rId13"/>
    <p:sldId id="264" r:id="rId14"/>
    <p:sldId id="266" r:id="rId15"/>
    <p:sldId id="27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12" d="100"/>
          <a:sy n="112" d="100"/>
        </p:scale>
        <p:origin x="811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45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657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87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14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56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43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91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81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55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80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90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58BE8-AE0F-4D81-AE29-593E2C6C99D5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78C6A-8A8B-4E02-BBB2-1B7FA07149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6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0095" y="817563"/>
            <a:ext cx="9144000" cy="2387600"/>
          </a:xfrm>
        </p:spPr>
        <p:txBody>
          <a:bodyPr/>
          <a:lstStyle/>
          <a:p>
            <a:r>
              <a:rPr lang="en-US" dirty="0" smtClean="0"/>
              <a:t>Computer Vision Project</a:t>
            </a:r>
            <a:br>
              <a:rPr lang="en-US" dirty="0" smtClean="0"/>
            </a:br>
            <a:r>
              <a:rPr lang="ru-RU" dirty="0" smtClean="0"/>
              <a:t>«</a:t>
            </a:r>
            <a:r>
              <a:rPr lang="en-US" dirty="0" smtClean="0"/>
              <a:t>Image Style Transfer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51106" y="3715591"/>
            <a:ext cx="9144000" cy="1655762"/>
          </a:xfrm>
        </p:spPr>
        <p:txBody>
          <a:bodyPr/>
          <a:lstStyle/>
          <a:p>
            <a:pPr algn="r"/>
            <a:r>
              <a:rPr lang="en-US" dirty="0" smtClean="0"/>
              <a:t>Prepared by: </a:t>
            </a:r>
            <a:r>
              <a:rPr lang="en-US" dirty="0" err="1" smtClean="0"/>
              <a:t>Solnyshkina</a:t>
            </a:r>
            <a:r>
              <a:rPr lang="en-US" dirty="0" smtClean="0"/>
              <a:t> </a:t>
            </a:r>
            <a:r>
              <a:rPr lang="en-US" dirty="0" err="1" smtClean="0"/>
              <a:t>Kseniya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347695" y="6143812"/>
            <a:ext cx="9144000" cy="3839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Moscow, 2025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26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364" y="232533"/>
            <a:ext cx="10515600" cy="885068"/>
          </a:xfrm>
        </p:spPr>
        <p:txBody>
          <a:bodyPr/>
          <a:lstStyle/>
          <a:p>
            <a:r>
              <a:rPr lang="en-US" dirty="0" smtClean="0"/>
              <a:t>ESRGAN</a:t>
            </a:r>
            <a:endParaRPr lang="ru-RU" dirty="0"/>
          </a:p>
        </p:txBody>
      </p:sp>
      <p:pic>
        <p:nvPicPr>
          <p:cNvPr id="3078" name="Picture 6" descr="bab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9" y="3418392"/>
            <a:ext cx="11906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888" y="1655131"/>
            <a:ext cx="4762500" cy="4572000"/>
          </a:xfrm>
          <a:prstGeom prst="rect">
            <a:avLst/>
          </a:prstGeom>
        </p:spPr>
      </p:pic>
      <p:pic>
        <p:nvPicPr>
          <p:cNvPr id="9" name="Picture 6" descr="bab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873" y="1655131"/>
            <a:ext cx="476249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214299" y="1208106"/>
            <a:ext cx="2209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Resized, 500x480 (x4)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66974" y="2716307"/>
            <a:ext cx="102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Original, </a:t>
            </a:r>
          </a:p>
          <a:p>
            <a:r>
              <a:rPr lang="en-US" dirty="0" smtClean="0"/>
              <a:t>125x120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553670" y="1201700"/>
            <a:ext cx="3650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Upscaled</a:t>
            </a:r>
            <a:r>
              <a:rPr lang="en-US" dirty="0" smtClean="0"/>
              <a:t> with ESRGAN, 500x480 (x4)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04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8223" y="0"/>
            <a:ext cx="10515600" cy="927056"/>
          </a:xfrm>
        </p:spPr>
        <p:txBody>
          <a:bodyPr/>
          <a:lstStyle/>
          <a:p>
            <a:r>
              <a:rPr lang="en-US" dirty="0" smtClean="0"/>
              <a:t>Laplacian pyramid and ESRGAN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295838" y="791128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Laplacian only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670678" y="3763511"/>
            <a:ext cx="276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ESRGAN fist, then Laplacian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23690" y="801496"/>
            <a:ext cx="276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Laplacian fist, then ESRGAN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049872" y="3781655"/>
            <a:ext cx="140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ESRGAN only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823568" y="782853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Original 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853639" y="3776456"/>
            <a:ext cx="940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Resized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88" y="1164993"/>
            <a:ext cx="2641886" cy="26418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7" y="4105446"/>
            <a:ext cx="2642400" cy="2642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7" y="1182757"/>
            <a:ext cx="2642400" cy="2642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17" y="4093494"/>
            <a:ext cx="2642400" cy="26424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50" y="1170828"/>
            <a:ext cx="2641886" cy="264188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36" y="4105446"/>
            <a:ext cx="2642400" cy="26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8435" y="118827"/>
            <a:ext cx="10515600" cy="927056"/>
          </a:xfrm>
        </p:spPr>
        <p:txBody>
          <a:bodyPr/>
          <a:lstStyle/>
          <a:p>
            <a:r>
              <a:rPr lang="en-US" dirty="0" smtClean="0"/>
              <a:t>Laplacian pyramid and ESRGAN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268985" y="1009355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Laplacian only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701980" y="3825157"/>
            <a:ext cx="276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ESRGAN fist, then Laplacian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308512" y="967519"/>
            <a:ext cx="276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Laplacian fist, then ESRGAN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990109" y="3825157"/>
            <a:ext cx="140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ESRGAN only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67" y="1447198"/>
            <a:ext cx="3512195" cy="234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511" y="1447198"/>
            <a:ext cx="3512196" cy="234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512" y="4194489"/>
            <a:ext cx="3512195" cy="234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67" y="4194489"/>
            <a:ext cx="3512195" cy="234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5650" y="3836159"/>
            <a:ext cx="2345976" cy="305068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3" y="1447198"/>
            <a:ext cx="3512195" cy="234000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1823570" y="1012273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Original 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962228" y="3825157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Style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657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9912" y="211081"/>
            <a:ext cx="5705901" cy="1177072"/>
          </a:xfrm>
        </p:spPr>
        <p:txBody>
          <a:bodyPr/>
          <a:lstStyle/>
          <a:p>
            <a:r>
              <a:rPr lang="en-US" dirty="0" smtClean="0"/>
              <a:t>Challenges: color noise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2" y="1810233"/>
            <a:ext cx="5667826" cy="318815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782" y="3530311"/>
            <a:ext cx="5670400" cy="3189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783" y="215433"/>
            <a:ext cx="5670399" cy="31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8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8433" y="333797"/>
            <a:ext cx="6977489" cy="1135368"/>
          </a:xfrm>
        </p:spPr>
        <p:txBody>
          <a:bodyPr/>
          <a:lstStyle/>
          <a:p>
            <a:r>
              <a:rPr lang="en-US" dirty="0" smtClean="0"/>
              <a:t>Unsolved challenges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6358" y="1443841"/>
            <a:ext cx="7812595" cy="3435234"/>
          </a:xfrm>
        </p:spPr>
        <p:txBody>
          <a:bodyPr/>
          <a:lstStyle/>
          <a:p>
            <a:r>
              <a:rPr lang="en-US" dirty="0" smtClean="0"/>
              <a:t>No metrics, only visual evaluation of quality is possible</a:t>
            </a:r>
          </a:p>
          <a:p>
            <a:r>
              <a:rPr lang="en-US" dirty="0" smtClean="0"/>
              <a:t>Not every style image yields good results</a:t>
            </a:r>
          </a:p>
          <a:p>
            <a:r>
              <a:rPr lang="en-US" dirty="0" smtClean="0"/>
              <a:t>Therefore, it is hard to tell, if the result is underwhelming because of the of the parameters or because of the image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58" y="511174"/>
            <a:ext cx="1537695" cy="18180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802" y="2529484"/>
            <a:ext cx="2728809" cy="18180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246" y="4565444"/>
            <a:ext cx="1537696" cy="18180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63" y="4467140"/>
            <a:ext cx="1916373" cy="19163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126" y="4467140"/>
            <a:ext cx="2875684" cy="191637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3" y="4467140"/>
            <a:ext cx="1916373" cy="191637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0153284" y="223305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0201053" y="425568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782895" y="524066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487786" y="528981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+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22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84511" y="2657949"/>
            <a:ext cx="2778457" cy="1325563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68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024" y="392368"/>
            <a:ext cx="10515600" cy="995633"/>
          </a:xfrm>
        </p:spPr>
        <p:txBody>
          <a:bodyPr/>
          <a:lstStyle/>
          <a:p>
            <a:r>
              <a:rPr lang="en-US" dirty="0" smtClean="0"/>
              <a:t>Style Transfer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9" y="1923348"/>
            <a:ext cx="3602815" cy="28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14" y="1923348"/>
            <a:ext cx="3637500" cy="288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274" y="3649952"/>
            <a:ext cx="3602814" cy="288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73" y="470848"/>
            <a:ext cx="3785417" cy="31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0047" y="197783"/>
            <a:ext cx="10515600" cy="931769"/>
          </a:xfrm>
        </p:spPr>
        <p:txBody>
          <a:bodyPr/>
          <a:lstStyle/>
          <a:p>
            <a:r>
              <a:rPr lang="en-US" dirty="0" smtClean="0"/>
              <a:t>VGG-19</a:t>
            </a:r>
            <a:endParaRPr lang="ru-RU" dirty="0"/>
          </a:p>
        </p:txBody>
      </p:sp>
      <p:pic>
        <p:nvPicPr>
          <p:cNvPr id="2050" name="Picture 2" descr="VGG Neural Network Architecture -Sourc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80"/>
          <a:stretch/>
        </p:blipFill>
        <p:spPr bwMode="auto">
          <a:xfrm>
            <a:off x="884703" y="1488142"/>
            <a:ext cx="9092260" cy="375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GG Neural Network Architecture -Sourc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8" t="68819" r="16477"/>
          <a:stretch/>
        </p:blipFill>
        <p:spPr bwMode="auto">
          <a:xfrm>
            <a:off x="8968837" y="4685553"/>
            <a:ext cx="2625517" cy="15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75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0047" y="197783"/>
            <a:ext cx="10515600" cy="931769"/>
          </a:xfrm>
        </p:spPr>
        <p:txBody>
          <a:bodyPr/>
          <a:lstStyle/>
          <a:p>
            <a:r>
              <a:rPr lang="en-US" dirty="0" smtClean="0"/>
              <a:t>Content and Style Losses</a:t>
            </a:r>
            <a:endParaRPr lang="ru-RU" dirty="0"/>
          </a:p>
        </p:txBody>
      </p:sp>
      <p:grpSp>
        <p:nvGrpSpPr>
          <p:cNvPr id="17" name="Группа 16"/>
          <p:cNvGrpSpPr/>
          <p:nvPr/>
        </p:nvGrpSpPr>
        <p:grpSpPr>
          <a:xfrm>
            <a:off x="759013" y="1840753"/>
            <a:ext cx="9247754" cy="3843228"/>
            <a:chOff x="872697" y="1616418"/>
            <a:chExt cx="9247754" cy="3843228"/>
          </a:xfrm>
        </p:grpSpPr>
        <p:pic>
          <p:nvPicPr>
            <p:cNvPr id="2050" name="Picture 2" descr="VGG Neural Network Architecture -Source.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80"/>
            <a:stretch/>
          </p:blipFill>
          <p:spPr bwMode="auto">
            <a:xfrm>
              <a:off x="950444" y="1703294"/>
              <a:ext cx="9092260" cy="3756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Прямоугольник 2"/>
            <p:cNvSpPr/>
            <p:nvPr/>
          </p:nvSpPr>
          <p:spPr>
            <a:xfrm>
              <a:off x="3406589" y="2850777"/>
              <a:ext cx="1057836" cy="280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066989" y="3237823"/>
              <a:ext cx="1057836" cy="280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478929" y="3599539"/>
              <a:ext cx="1057836" cy="280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962587" y="3384246"/>
              <a:ext cx="1057836" cy="280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911001" y="3817540"/>
              <a:ext cx="1057836" cy="280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9062615" y="3830917"/>
              <a:ext cx="1057836" cy="280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2480235" y="1703294"/>
              <a:ext cx="1153901" cy="280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872697" y="1616418"/>
              <a:ext cx="1153901" cy="280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3057185" y="2376360"/>
              <a:ext cx="1153901" cy="280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7370809" y="3502883"/>
              <a:ext cx="308974" cy="656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2955534" y="2443910"/>
              <a:ext cx="308974" cy="656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9" name="Прямая со стрелкой 18"/>
          <p:cNvCxnSpPr/>
          <p:nvPr/>
        </p:nvCxnSpPr>
        <p:spPr>
          <a:xfrm flipH="1">
            <a:off x="2627763" y="1744671"/>
            <a:ext cx="465445" cy="5892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VGG Neural Network Architecture -Sourc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8" t="68819" r="16477"/>
          <a:stretch/>
        </p:blipFill>
        <p:spPr bwMode="auto">
          <a:xfrm>
            <a:off x="9056638" y="4909888"/>
            <a:ext cx="2625517" cy="15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Прямая со стрелкой 21"/>
          <p:cNvCxnSpPr/>
          <p:nvPr/>
        </p:nvCxnSpPr>
        <p:spPr>
          <a:xfrm flipH="1">
            <a:off x="2907494" y="2347371"/>
            <a:ext cx="761095" cy="9636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3452242" y="2808746"/>
            <a:ext cx="523612" cy="6629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>
            <a:off x="4270519" y="3303376"/>
            <a:ext cx="465445" cy="5892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>
            <a:off x="5837934" y="3633071"/>
            <a:ext cx="465445" cy="5892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>
            <a:off x="6533419" y="3918352"/>
            <a:ext cx="242649" cy="3072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97316" y="1422112"/>
            <a:ext cx="326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MSE(input map – original map)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3882003" y="244894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Style Loss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3022568" y="1419796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Style Loss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3547965" y="199271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Style Loss</a:t>
            </a:r>
            <a:endParaRPr lang="ru-RU" dirty="0"/>
          </a:p>
        </p:txBody>
      </p:sp>
      <p:sp>
        <p:nvSpPr>
          <p:cNvPr id="33" name="TextBox 32"/>
          <p:cNvSpPr txBox="1"/>
          <p:nvPr/>
        </p:nvSpPr>
        <p:spPr>
          <a:xfrm>
            <a:off x="4557989" y="2955549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Style Loss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5832131" y="323327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Style Loss</a:t>
            </a:r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6651087" y="3594989"/>
            <a:ext cx="138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 Loss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9290691" y="1961979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Style Loss</a:t>
            </a:r>
            <a:endParaRPr lang="ru-RU" b="1" dirty="0"/>
          </a:p>
        </p:txBody>
      </p:sp>
      <p:sp>
        <p:nvSpPr>
          <p:cNvPr id="2051" name="Прямоугольник 2050"/>
          <p:cNvSpPr/>
          <p:nvPr/>
        </p:nvSpPr>
        <p:spPr>
          <a:xfrm>
            <a:off x="9115611" y="1079881"/>
            <a:ext cx="1455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Content Loss </a:t>
            </a:r>
            <a:endParaRPr lang="ru-RU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8119250" y="2324708"/>
            <a:ext cx="36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MSE(G(input map) – G(original map))</a:t>
            </a:r>
            <a:endParaRPr lang="ru-RU" dirty="0"/>
          </a:p>
        </p:txBody>
      </p:sp>
      <p:sp>
        <p:nvSpPr>
          <p:cNvPr id="2052" name="Прямоугольник 2051"/>
          <p:cNvSpPr/>
          <p:nvPr/>
        </p:nvSpPr>
        <p:spPr>
          <a:xfrm>
            <a:off x="9056638" y="2687437"/>
            <a:ext cx="1723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 – Gram matrix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37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6726" y="342335"/>
            <a:ext cx="8587707" cy="6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Losses at different layers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03" y="1686381"/>
            <a:ext cx="3683878" cy="2072181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0" y="4461113"/>
            <a:ext cx="3686399" cy="20736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58" y="4461113"/>
            <a:ext cx="3686399" cy="20736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756" y="4461113"/>
            <a:ext cx="3686400" cy="20736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54" y="1686381"/>
            <a:ext cx="2619001" cy="20736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9" y="1686381"/>
            <a:ext cx="3686400" cy="20736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569490" y="1264713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Original 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617296" y="1264713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Style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568363" y="1260184"/>
            <a:ext cx="2503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Layers from first 2 blocks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66477" y="4026130"/>
            <a:ext cx="2503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Layers from first 3 blocks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685662" y="4026130"/>
            <a:ext cx="2503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Layers from first 4 blocks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8506049" y="4026130"/>
            <a:ext cx="2503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Layers from first 5 blocks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273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730" y="0"/>
            <a:ext cx="10515600" cy="872004"/>
          </a:xfrm>
        </p:spPr>
        <p:txBody>
          <a:bodyPr/>
          <a:lstStyle/>
          <a:p>
            <a:r>
              <a:rPr lang="en-US" dirty="0" smtClean="0"/>
              <a:t>Input image differences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07" y="1116897"/>
            <a:ext cx="2642400" cy="2642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07" y="4132039"/>
            <a:ext cx="2642400" cy="2642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90" y="4128372"/>
            <a:ext cx="2642400" cy="2642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90" y="1116640"/>
            <a:ext cx="2642400" cy="2642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58" y="1117154"/>
            <a:ext cx="2641886" cy="264188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95" y="4132039"/>
            <a:ext cx="1882710" cy="26424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730358" y="750975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Original 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895468" y="3762707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Style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858083" y="761814"/>
            <a:ext cx="2311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Initialized with original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747598" y="748598"/>
            <a:ext cx="361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Initialized with </a:t>
            </a:r>
            <a:r>
              <a:rPr lang="en-US" dirty="0" err="1" smtClean="0"/>
              <a:t>colormapped</a:t>
            </a:r>
            <a:r>
              <a:rPr lang="en-US" dirty="0" smtClean="0"/>
              <a:t> original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870351" y="3759040"/>
            <a:ext cx="2111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Initialized with noise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7924374" y="3779015"/>
            <a:ext cx="3412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Initialized with </a:t>
            </a:r>
            <a:r>
              <a:rPr lang="en-US" dirty="0" err="1" smtClean="0"/>
              <a:t>colormapped</a:t>
            </a:r>
            <a:r>
              <a:rPr lang="en-US" dirty="0" smtClean="0"/>
              <a:t> noise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406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882" y="0"/>
            <a:ext cx="10515600" cy="1325563"/>
          </a:xfrm>
        </p:spPr>
        <p:txBody>
          <a:bodyPr/>
          <a:lstStyle/>
          <a:p>
            <a:r>
              <a:rPr lang="en-US" dirty="0" smtClean="0"/>
              <a:t>Challenges: low resolution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928" y="306978"/>
            <a:ext cx="1080000" cy="10800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7" y="1642042"/>
            <a:ext cx="4320000" cy="432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80" y="1642042"/>
            <a:ext cx="3081885" cy="43254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28" y="1642042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9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364" y="303925"/>
            <a:ext cx="10515600" cy="885068"/>
          </a:xfrm>
        </p:spPr>
        <p:txBody>
          <a:bodyPr/>
          <a:lstStyle/>
          <a:p>
            <a:r>
              <a:rPr lang="en-US" dirty="0" smtClean="0"/>
              <a:t>Laplacian pyramid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8904941" y="1441109"/>
            <a:ext cx="16178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This picture is</a:t>
            </a:r>
          </a:p>
          <a:p>
            <a:r>
              <a:rPr lang="en-US" dirty="0"/>
              <a:t>s</a:t>
            </a:r>
            <a:r>
              <a:rPr lang="en-US" dirty="0" smtClean="0"/>
              <a:t>ubstituted for </a:t>
            </a:r>
          </a:p>
          <a:p>
            <a:r>
              <a:rPr lang="en-US" dirty="0" smtClean="0"/>
              <a:t>stylized image</a:t>
            </a:r>
            <a:endParaRPr lang="ru-RU" dirty="0"/>
          </a:p>
        </p:txBody>
      </p:sp>
      <p:grpSp>
        <p:nvGrpSpPr>
          <p:cNvPr id="22" name="Группа 21"/>
          <p:cNvGrpSpPr/>
          <p:nvPr/>
        </p:nvGrpSpPr>
        <p:grpSpPr>
          <a:xfrm>
            <a:off x="2665507" y="1672758"/>
            <a:ext cx="5217459" cy="4333560"/>
            <a:chOff x="2970307" y="1816193"/>
            <a:chExt cx="5217459" cy="4333560"/>
          </a:xfrm>
        </p:grpSpPr>
        <p:pic>
          <p:nvPicPr>
            <p:cNvPr id="3074" name="Picture 2" descr="https://production-media.paperswithcode.com/methods/2a9881dd-d953-4d3e-a417-09e1292938c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307" y="1816193"/>
              <a:ext cx="5217459" cy="433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Овал 19"/>
            <p:cNvSpPr/>
            <p:nvPr/>
          </p:nvSpPr>
          <p:spPr>
            <a:xfrm>
              <a:off x="7117978" y="2456345"/>
              <a:ext cx="513976" cy="5139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5" name="Прямая со стрелкой 14"/>
          <p:cNvCxnSpPr/>
          <p:nvPr/>
        </p:nvCxnSpPr>
        <p:spPr>
          <a:xfrm flipH="1">
            <a:off x="7480125" y="1890209"/>
            <a:ext cx="1361495" cy="585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364" y="303925"/>
            <a:ext cx="10515600" cy="885068"/>
          </a:xfrm>
        </p:spPr>
        <p:txBody>
          <a:bodyPr/>
          <a:lstStyle/>
          <a:p>
            <a:r>
              <a:rPr lang="en-US" dirty="0" smtClean="0"/>
              <a:t>Laplacian pyramid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9" y="1489245"/>
            <a:ext cx="5874435" cy="33043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69" y="2643071"/>
            <a:ext cx="5875199" cy="3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223</Words>
  <Application>Microsoft Office PowerPoint</Application>
  <PresentationFormat>Широкоэкранный</PresentationFormat>
  <Paragraphs>66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Computer Vision Project «Image Style Transfer»</vt:lpstr>
      <vt:lpstr>Style Transfer</vt:lpstr>
      <vt:lpstr>VGG-19</vt:lpstr>
      <vt:lpstr>Content and Style Losses</vt:lpstr>
      <vt:lpstr>Losses at different layers</vt:lpstr>
      <vt:lpstr>Input image differences</vt:lpstr>
      <vt:lpstr>Challenges: low resolution </vt:lpstr>
      <vt:lpstr>Laplacian pyramid</vt:lpstr>
      <vt:lpstr>Laplacian pyramid</vt:lpstr>
      <vt:lpstr>ESRGAN</vt:lpstr>
      <vt:lpstr>Laplacian pyramid and ESRGAN</vt:lpstr>
      <vt:lpstr>Laplacian pyramid and ESRGAN</vt:lpstr>
      <vt:lpstr>Challenges: color noise</vt:lpstr>
      <vt:lpstr>Unsolved challenges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Kseniay</dc:creator>
  <cp:lastModifiedBy>Kseniay</cp:lastModifiedBy>
  <cp:revision>23</cp:revision>
  <dcterms:created xsi:type="dcterms:W3CDTF">2025-03-26T16:19:04Z</dcterms:created>
  <dcterms:modified xsi:type="dcterms:W3CDTF">2025-03-27T16:56:38Z</dcterms:modified>
</cp:coreProperties>
</file>